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</p:sldIdLst>
  <p:sldSz cy="5143500" cx="9144000"/>
  <p:notesSz cx="6858000" cy="9144000"/>
  <p:embeddedFontLst>
    <p:embeddedFont>
      <p:font typeface="Anton"/>
      <p:regular r:id="rId76"/>
    </p:embeddedFont>
    <p:embeddedFont>
      <p:font typeface="Lato"/>
      <p:regular r:id="rId77"/>
      <p:bold r:id="rId78"/>
      <p:italic r:id="rId79"/>
      <p:boldItalic r:id="rId80"/>
    </p:embeddedFont>
    <p:embeddedFont>
      <p:font typeface="Didact Gothic"/>
      <p:regular r:id="rId81"/>
    </p:embeddedFont>
    <p:embeddedFont>
      <p:font typeface="Helvetica Neue"/>
      <p:regular r:id="rId82"/>
      <p:bold r:id="rId83"/>
      <p:italic r:id="rId84"/>
      <p:boldItalic r:id="rId85"/>
    </p:embeddedFont>
    <p:embeddedFont>
      <p:font typeface="Helvetica Neue Light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68C986-8BF5-4FF6-B83C-7BF61FF21CF3}">
  <a:tblStyle styleId="{C768C986-8BF5-4FF6-B83C-7BF61FF21C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F22F934A-EB11-43C6-A824-9FE182EBD7E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HelveticaNeue-italic.fntdata"/><Relationship Id="rId83" Type="http://schemas.openxmlformats.org/officeDocument/2006/relationships/font" Target="fonts/HelveticaNeue-bold.fntdata"/><Relationship Id="rId42" Type="http://schemas.openxmlformats.org/officeDocument/2006/relationships/slide" Target="slides/slide35.xml"/><Relationship Id="rId86" Type="http://schemas.openxmlformats.org/officeDocument/2006/relationships/font" Target="fonts/HelveticaNeueLight-regular.fntdata"/><Relationship Id="rId41" Type="http://schemas.openxmlformats.org/officeDocument/2006/relationships/slide" Target="slides/slide34.xml"/><Relationship Id="rId85" Type="http://schemas.openxmlformats.org/officeDocument/2006/relationships/font" Target="fonts/HelveticaNeue-boldItalic.fntdata"/><Relationship Id="rId44" Type="http://schemas.openxmlformats.org/officeDocument/2006/relationships/slide" Target="slides/slide37.xml"/><Relationship Id="rId88" Type="http://schemas.openxmlformats.org/officeDocument/2006/relationships/font" Target="fonts/HelveticaNeueLight-italic.fntdata"/><Relationship Id="rId43" Type="http://schemas.openxmlformats.org/officeDocument/2006/relationships/slide" Target="slides/slide36.xml"/><Relationship Id="rId87" Type="http://schemas.openxmlformats.org/officeDocument/2006/relationships/font" Target="fonts/HelveticaNeueLight-bold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HelveticaNeueLight-boldItalic.fntdata"/><Relationship Id="rId80" Type="http://schemas.openxmlformats.org/officeDocument/2006/relationships/font" Target="fonts/Lato-boldItalic.fntdata"/><Relationship Id="rId82" Type="http://schemas.openxmlformats.org/officeDocument/2006/relationships/font" Target="fonts/HelveticaNeue-regular.fntdata"/><Relationship Id="rId81" Type="http://schemas.openxmlformats.org/officeDocument/2006/relationships/font" Target="fonts/DidactGothi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font" Target="fonts/Lato-regular.fntdata"/><Relationship Id="rId32" Type="http://schemas.openxmlformats.org/officeDocument/2006/relationships/slide" Target="slides/slide25.xml"/><Relationship Id="rId76" Type="http://schemas.openxmlformats.org/officeDocument/2006/relationships/font" Target="fonts/Anton-regular.fntdata"/><Relationship Id="rId35" Type="http://schemas.openxmlformats.org/officeDocument/2006/relationships/slide" Target="slides/slide28.xml"/><Relationship Id="rId79" Type="http://schemas.openxmlformats.org/officeDocument/2006/relationships/font" Target="fonts/Lato-italic.fntdata"/><Relationship Id="rId34" Type="http://schemas.openxmlformats.org/officeDocument/2006/relationships/slide" Target="slides/slide27.xml"/><Relationship Id="rId78" Type="http://schemas.openxmlformats.org/officeDocument/2006/relationships/font" Target="fonts/Lato-bold.fntdata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gif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7f381865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a7f381865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0bab0a1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0bab0a1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0bab0a1df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0bab0a1df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0bab0a1df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0bab0a1df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0bab0a1df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0bab0a1df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0bab0a1df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0bab0a1df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7f381865f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a7f381865f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a7f381865f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a7f381865f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0bab0a1df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90bab0a1df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7f381865f_1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a7f381865f_1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7f381865f_1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a7f381865f_1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7f381865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a7f381865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0bab0a1df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0bab0a1df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7f381865f_1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a7f381865f_1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a7f381865f_1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a7f381865f_1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a7f381865f_1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a7f381865f_1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a7f381865f_1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a7f381865f_1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7f381865f_1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a7f381865f_1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a7f381865f_1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a7f381865f_1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a7f381865f_1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a7f381865f_1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7f381865f_1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a7f381865f_1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7f381865f_1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a7f381865f_1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7f381865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a7f381865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7f381865f_1_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a7f381865f_1_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a7f381865f_1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ga7f381865f_1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a7f381865f_1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ga7f381865f_1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7f381865f_1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ga7f381865f_1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a7f381865f_1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a7f381865f_1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90bab0a1df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90bab0a1df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90bab0a1df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90bab0a1df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a7f381865f_1_1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ga7f381865f_1_1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a7f381865f_1_1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a7f381865f_1_1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90bab0a1df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90bab0a1df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7f381865f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a7f381865f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90bab0a1df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90bab0a1df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a7f381865f_1_1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a7f381865f_1_1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7f381865f_1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2" name="Google Shape;462;ga7f381865f_1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a7f381865f_1_1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1" name="Google Shape;471;ga7f381865f_1_1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0bab0a1df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0bab0a1df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c81492b8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c81492b8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a9fa26d5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ga9fa26d5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db0bdf9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edb0bdf9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a7f381865f_1_1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5" name="Google Shape;505;ga7f381865f_1_1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a7f381865f_1_1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ga7f381865f_1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7f381865f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a7f381865f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a7f381865f_1_1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a7f381865f_1_1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a7f381865f_1_1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8" name="Google Shape;528;ga7f381865f_1_1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a7f381865f_1_1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a7f381865f_1_1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f381865f_1_1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a7f381865f_1_1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a7f381865f_1_1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ga7f381865f_1_1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90bab0a1df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90bab0a1df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a7f381865f_1_1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ga7f381865f_1_1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a7f381865f_1_1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a7f381865f_1_1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a7f381865f_1_1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a7f381865f_1_1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90bab0a1df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90bab0a1df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7f381865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a7f381865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a7f381865f_1_2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a7f381865f_1_2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7f381865f_1_2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a7f381865f_1_2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a7f381865f_1_2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ga7f381865f_1_2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e18ddc99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4" name="Google Shape;634;ge18ddc99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PROFE: </a:t>
            </a:r>
            <a:r>
              <a:rPr lang="es-419" sz="1150">
                <a:solidFill>
                  <a:srgbClr val="D1D2D3"/>
                </a:solidFill>
                <a:highlight>
                  <a:srgbClr val="222529"/>
                </a:highlight>
              </a:rPr>
              <a:t> Aclarar que no tiene que ser tal cual, sino que es la pantalla del producto en si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90bab0a1df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90bab0a1df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7aecaf504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8" name="Google Shape;648;g7aecaf504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7aecaf504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5" name="Google Shape;655;g7aecaf504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90bab0a1d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90bab0a1d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90bab0a1df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90bab0a1df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7f381865f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a7f381865f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>
                <a:solidFill>
                  <a:schemeClr val="accent3"/>
                </a:solidFill>
              </a:rPr>
              <a:t>LEER</a:t>
            </a:r>
            <a:r>
              <a:rPr b="1" lang="es-419"/>
              <a:t>: </a:t>
            </a:r>
            <a:r>
              <a:rPr b="1" lang="es-419"/>
              <a:t>Aclararles a lxs estudiantes: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E</a:t>
            </a:r>
            <a:r>
              <a:rPr lang="es-419"/>
              <a:t>sta clase es muy buena para entender </a:t>
            </a:r>
            <a:r>
              <a:rPr lang="es-419"/>
              <a:t>cómo</a:t>
            </a:r>
            <a:r>
              <a:rPr lang="es-419"/>
              <a:t> </a:t>
            </a:r>
            <a:r>
              <a:rPr lang="es-419"/>
              <a:t>interactúan</a:t>
            </a:r>
            <a:r>
              <a:rPr lang="es-419"/>
              <a:t> las aplicaciones con las API en general ya que va </a:t>
            </a:r>
            <a:r>
              <a:rPr lang="es-419"/>
              <a:t>más</a:t>
            </a:r>
            <a:r>
              <a:rPr lang="es-419"/>
              <a:t> </a:t>
            </a:r>
            <a:r>
              <a:rPr lang="es-419"/>
              <a:t>allá</a:t>
            </a:r>
            <a:r>
              <a:rPr lang="es-419"/>
              <a:t> del lenguaje de </a:t>
            </a:r>
            <a:r>
              <a:rPr lang="es-419"/>
              <a:t>programación</a:t>
            </a:r>
            <a:r>
              <a:rPr lang="es-419"/>
              <a:t> y </a:t>
            </a:r>
            <a:r>
              <a:rPr lang="es-419"/>
              <a:t>demás</a:t>
            </a:r>
            <a:r>
              <a:rPr lang="es-419"/>
              <a:t>. Es un </a:t>
            </a:r>
            <a:r>
              <a:rPr lang="es-419"/>
              <a:t>estándar</a:t>
            </a:r>
            <a:r>
              <a:rPr lang="es-419"/>
              <a:t> ampliamente conocido y que es importante conocer para futuras entrevistas de trabajo y hoy en día, toda aplicación se comunica con algún backend que utiliza estos conceptos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/>
              <a:t>Además</a:t>
            </a:r>
            <a:r>
              <a:rPr lang="es-419"/>
              <a:t> </a:t>
            </a:r>
            <a:r>
              <a:rPr lang="es-419"/>
              <a:t>está</a:t>
            </a:r>
            <a:r>
              <a:rPr lang="es-419"/>
              <a:t> bueno que es una clase bastante </a:t>
            </a:r>
            <a:r>
              <a:rPr lang="es-419"/>
              <a:t>teórica</a:t>
            </a:r>
            <a:r>
              <a:rPr lang="es-419"/>
              <a:t> y tranquila comparada con las </a:t>
            </a:r>
            <a:r>
              <a:rPr lang="es-419"/>
              <a:t>demás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7f381865f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a7f381865f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90bab0a1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90bab0a1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3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hyperlink" Target="https://www.google.com.ar/search?q=coderhouse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url.com/find?type=order&amp;id=1234" TargetMode="External"/><Relationship Id="rId4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hyperlink" Target="https://myapp.coder/student/1234/courses" TargetMode="External"/><Relationship Id="rId5" Type="http://schemas.openxmlformats.org/officeDocument/2006/relationships/hyperlink" Target="https://myapp.coder/student/1234/courses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3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6.png"/><Relationship Id="rId4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4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Relationship Id="rId4" Type="http://schemas.openxmlformats.org/officeDocument/2006/relationships/image" Target="../media/image4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Relationship Id="rId4" Type="http://schemas.openxmlformats.org/officeDocument/2006/relationships/image" Target="../media/image32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hyperlink" Target="https://stackblitz.com/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stackblitz.com/" TargetMode="External"/><Relationship Id="rId4" Type="http://schemas.openxmlformats.org/officeDocument/2006/relationships/hyperlink" Target="https://api.mercadolibre.com/sites/MLA/search" TargetMode="External"/><Relationship Id="rId5" Type="http://schemas.openxmlformats.org/officeDocument/2006/relationships/hyperlink" Target="https://pokeapi.co/" TargetMode="External"/><Relationship Id="rId6" Type="http://schemas.openxmlformats.org/officeDocument/2006/relationships/image" Target="../media/image43.png"/><Relationship Id="rId7" Type="http://schemas.openxmlformats.org/officeDocument/2006/relationships/image" Target="../media/image3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Relationship Id="rId4" Type="http://schemas.openxmlformats.org/officeDocument/2006/relationships/image" Target="../media/image4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Relationship Id="rId4" Type="http://schemas.openxmlformats.org/officeDocument/2006/relationships/image" Target="../media/image5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Relationship Id="rId4" Type="http://schemas.openxmlformats.org/officeDocument/2006/relationships/image" Target="../media/image5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Relationship Id="rId4" Type="http://schemas.openxmlformats.org/officeDocument/2006/relationships/image" Target="../media/image5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png"/><Relationship Id="rId4" Type="http://schemas.openxmlformats.org/officeDocument/2006/relationships/hyperlink" Target="https://localhost:3001" TargetMode="External"/><Relationship Id="rId5" Type="http://schemas.openxmlformats.org/officeDocument/2006/relationships/image" Target="../media/image50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46.png"/><Relationship Id="rId4" Type="http://schemas.openxmlformats.org/officeDocument/2006/relationships/image" Target="../media/image36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4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Relationship Id="rId4" Type="http://schemas.openxmlformats.org/officeDocument/2006/relationships/image" Target="../media/image55.png"/><Relationship Id="rId5" Type="http://schemas.openxmlformats.org/officeDocument/2006/relationships/image" Target="../media/image4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raph.instagram.com/%7Buser-id%7D/media?access_token=123434" TargetMode="External"/><Relationship Id="rId4" Type="http://schemas.openxmlformats.org/officeDocument/2006/relationships/hyperlink" Target="https://api.mercadopago.com/v1/payments?access_token=123434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55.png"/><Relationship Id="rId7" Type="http://schemas.openxmlformats.org/officeDocument/2006/relationships/image" Target="../media/image47.png"/></Relationships>
</file>

<file path=ppt/slides/_rels/slide59.xml.rels><?xml version="1.0" encoding="UTF-8" standalone="yes"?><Relationships xmlns="http://schemas.openxmlformats.org/package/2006/relationships"><Relationship Id="rId11" Type="http://schemas.openxmlformats.org/officeDocument/2006/relationships/image" Target="../media/image61.png"/><Relationship Id="rId10" Type="http://schemas.openxmlformats.org/officeDocument/2006/relationships/image" Target="../media/image59.png"/><Relationship Id="rId13" Type="http://schemas.openxmlformats.org/officeDocument/2006/relationships/image" Target="../media/image54.png"/><Relationship Id="rId12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56.png"/><Relationship Id="rId5" Type="http://schemas.openxmlformats.org/officeDocument/2006/relationships/image" Target="../media/image48.png"/><Relationship Id="rId6" Type="http://schemas.openxmlformats.org/officeDocument/2006/relationships/image" Target="../media/image23.png"/><Relationship Id="rId7" Type="http://schemas.openxmlformats.org/officeDocument/2006/relationships/image" Target="../media/image58.png"/><Relationship Id="rId8" Type="http://schemas.openxmlformats.org/officeDocument/2006/relationships/image" Target="../media/image5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53.png"/><Relationship Id="rId4" Type="http://schemas.openxmlformats.org/officeDocument/2006/relationships/image" Target="../media/image60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3.png"/><Relationship Id="rId4" Type="http://schemas.openxmlformats.org/officeDocument/2006/relationships/image" Target="../media/image57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3.png"/><Relationship Id="rId4" Type="http://schemas.openxmlformats.org/officeDocument/2006/relationships/image" Target="../media/image5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53.png"/><Relationship Id="rId4" Type="http://schemas.openxmlformats.org/officeDocument/2006/relationships/image" Target="../media/image57.png"/><Relationship Id="rId5" Type="http://schemas.openxmlformats.org/officeDocument/2006/relationships/image" Target="../media/image69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65.png"/><Relationship Id="rId4" Type="http://schemas.openxmlformats.org/officeDocument/2006/relationships/image" Target="../media/image62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63.png"/><Relationship Id="rId4" Type="http://schemas.openxmlformats.org/officeDocument/2006/relationships/image" Target="../media/image64.gif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63.png"/><Relationship Id="rId4" Type="http://schemas.openxmlformats.org/officeDocument/2006/relationships/hyperlink" Target="https://plataforma.coderhouse.com/continua-tu-carrera?utm_campaign=upselling&amp;utm_medium=sidebar&amp;utm_source=platform" TargetMode="Externa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68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0" name="Google Shape;10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/>
        </p:nvSpPr>
        <p:spPr>
          <a:xfrm>
            <a:off x="217800" y="831763"/>
            <a:ext cx="87084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mayoría de las aplicaciones suelen generar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experiencias de usuario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gracias a que se pueden conectar a un conjunto de servicios de datos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9600" y="2192063"/>
            <a:ext cx="4804790" cy="21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/>
        </p:nvSpPr>
        <p:spPr>
          <a:xfrm>
            <a:off x="552250" y="881825"/>
            <a:ext cx="52065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 conexión le permite, por ejemplo, a un user de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Instagram,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acceder a su perfil y ver sus fotos.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9925" y="881825"/>
            <a:ext cx="1548000" cy="15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3525" y="2626125"/>
            <a:ext cx="1548000" cy="15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5"/>
          <p:cNvSpPr txBox="1"/>
          <p:nvPr/>
        </p:nvSpPr>
        <p:spPr>
          <a:xfrm>
            <a:off x="3202875" y="2481525"/>
            <a:ext cx="53643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un user de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Twitter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le permitiría publicar un tweet, transmitiendo los 280 caracteres permitidos por cada mensaje.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/>
        </p:nvSpPr>
        <p:spPr>
          <a:xfrm>
            <a:off x="1339800" y="600488"/>
            <a:ext cx="64644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Carecer de una conexión a un servicio de datos es un gran limitante para prácticamente cualquier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app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busque vender, o conectar personas.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725" y="2278738"/>
            <a:ext cx="4528551" cy="226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/>
        </p:nvSpPr>
        <p:spPr>
          <a:xfrm>
            <a:off x="1339800" y="622213"/>
            <a:ext cx="64644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consumo y la transferencia han evolucionado mucho desde su creación.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 rotWithShape="1">
          <a:blip r:embed="rId4">
            <a:alphaModFix/>
          </a:blip>
          <a:srcRect b="10485" l="5689" r="5556" t="27763"/>
          <a:stretch/>
        </p:blipFill>
        <p:spPr>
          <a:xfrm>
            <a:off x="2026750" y="2459413"/>
            <a:ext cx="5090499" cy="20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/>
        </p:nvSpPr>
        <p:spPr>
          <a:xfrm>
            <a:off x="552300" y="790063"/>
            <a:ext cx="4019700" cy="35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mejoras tecnológicas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permitieron saltos agigantados en el terreno de las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aplicaciones web y mobile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Velocidad de transferencia.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Tolerancia a fallos.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Seguridad.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59" name="Google Shape;2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0" name="Google Shape;260;p38"/>
          <p:cNvGraphicFramePr/>
          <p:nvPr/>
        </p:nvGraphicFramePr>
        <p:xfrm>
          <a:off x="4705875" y="1360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{C768C986-8BF5-4FF6-B83C-7BF61FF21CF3}</a:tableStyleId>
              </a:tblPr>
              <a:tblGrid>
                <a:gridCol w="1803900"/>
                <a:gridCol w="1803900"/>
              </a:tblGrid>
              <a:tr h="640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2G - 1993</a:t>
                      </a:r>
                      <a:endParaRPr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 14.4 Kbps	</a:t>
                      </a:r>
                      <a:endParaRPr sz="19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640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3G - 2001</a:t>
                      </a:r>
                      <a:endParaRPr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 3.1 Mbps</a:t>
                      </a:r>
                      <a:endParaRPr sz="19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640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4G - 2009</a:t>
                      </a:r>
                      <a:endParaRPr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 100 Mbps</a:t>
                      </a:r>
                      <a:endParaRPr sz="19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500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5G - Jul-2020</a:t>
                      </a:r>
                      <a:endParaRPr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9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 400 Mbps</a:t>
                      </a:r>
                      <a:endParaRPr sz="19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MODELO CLIENTE-SERVIDOR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6" name="Google Shape;26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/>
        </p:nvSpPr>
        <p:spPr>
          <a:xfrm>
            <a:off x="765925" y="547050"/>
            <a:ext cx="4212600" cy="40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Independientemente de esto, hay algo que parece no cambiar hasta el momento, y es que hay dos protagonistas: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Cliente (consumidor)</a:t>
            </a:r>
            <a:endParaRPr b="1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Servidor (proveedor)</a:t>
            </a:r>
            <a:endParaRPr b="1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2" name="Google Shape;27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0"/>
          <p:cNvPicPr preferRelativeResize="0"/>
          <p:nvPr/>
        </p:nvPicPr>
        <p:blipFill rotWithShape="1">
          <a:blip r:embed="rId4">
            <a:alphaModFix/>
          </a:blip>
          <a:srcRect b="0" l="0" r="0" t="9321"/>
          <a:stretch/>
        </p:blipFill>
        <p:spPr>
          <a:xfrm>
            <a:off x="5148875" y="1274537"/>
            <a:ext cx="3229199" cy="25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1"/>
          <p:cNvPicPr preferRelativeResize="0"/>
          <p:nvPr/>
        </p:nvPicPr>
        <p:blipFill rotWithShape="1">
          <a:blip r:embed="rId4">
            <a:alphaModFix/>
          </a:blip>
          <a:srcRect b="0" l="0" r="0" t="9321"/>
          <a:stretch/>
        </p:blipFill>
        <p:spPr>
          <a:xfrm>
            <a:off x="5302688" y="1319962"/>
            <a:ext cx="3229199" cy="2594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1"/>
          <p:cNvSpPr txBox="1"/>
          <p:nvPr/>
        </p:nvSpPr>
        <p:spPr>
          <a:xfrm>
            <a:off x="485888" y="547050"/>
            <a:ext cx="4890900" cy="40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Este modelo establece que los distintos consumidores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 identifican entre ellos,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acuerdan una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manera de transferir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información.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2"/>
          <p:cNvSpPr txBox="1"/>
          <p:nvPr/>
        </p:nvSpPr>
        <p:spPr>
          <a:xfrm>
            <a:off x="711600" y="661225"/>
            <a:ext cx="77208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 más importante a recordar es que la variación más notable que podemos identificar queda definida por: 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2000" u="none" cap="none" strike="noStrike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¿Quién es el que inicia la operación y cómo sincronizan?</a:t>
            </a:r>
            <a:endParaRPr b="0" i="1" sz="2000" u="none" cap="none" strike="noStrike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7" name="Google Shape;287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0400" y="2454850"/>
            <a:ext cx="2830500" cy="16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2"/>
          <p:cNvSpPr txBox="1"/>
          <p:nvPr/>
        </p:nvSpPr>
        <p:spPr>
          <a:xfrm>
            <a:off x="4367700" y="2375375"/>
            <a:ext cx="4064700" cy="21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cliente 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inicia: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AutoNum type="arabicPeriod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cliente solicita info.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AutoNum type="arabicPeriod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servidor envía la respuesta.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AutoNum type="arabicPeriod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 de la comunicación.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PUSH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4" name="Google Shape;29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7" name="Google Shape;107;p26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108" name="Google Shape;108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4"/>
          <p:cNvSpPr txBox="1"/>
          <p:nvPr/>
        </p:nvSpPr>
        <p:spPr>
          <a:xfrm>
            <a:off x="711600" y="154475"/>
            <a:ext cx="77208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invertimos la lógica, se la conoce como </a:t>
            </a:r>
            <a:r>
              <a:rPr b="1"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PUSH.</a:t>
            </a:r>
            <a:endParaRPr b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1" name="Google Shape;301;p44"/>
          <p:cNvSpPr txBox="1"/>
          <p:nvPr/>
        </p:nvSpPr>
        <p:spPr>
          <a:xfrm>
            <a:off x="4689750" y="1673975"/>
            <a:ext cx="40647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servidor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inicia: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Helvetica Neue Light"/>
              <a:buAutoNum type="arabicPeriod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Cliente se suscribe.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Helvetica Neue Light"/>
              <a:buAutoNum type="arabicPeriod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El servidor elige el momento del inicio de la transferencia, y la envía a un servicio.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Helvetica Neue Light"/>
              <a:buAutoNum type="arabicPeriod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El servicio se la provee al cliente.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2" name="Google Shape;302;p44"/>
          <p:cNvPicPr preferRelativeResize="0"/>
          <p:nvPr/>
        </p:nvPicPr>
        <p:blipFill rotWithShape="1">
          <a:blip r:embed="rId4">
            <a:alphaModFix/>
          </a:blip>
          <a:srcRect b="7943" l="18573" r="21141" t="5520"/>
          <a:stretch/>
        </p:blipFill>
        <p:spPr>
          <a:xfrm>
            <a:off x="760750" y="1532475"/>
            <a:ext cx="3419545" cy="281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5"/>
          <p:cNvSpPr txBox="1"/>
          <p:nvPr/>
        </p:nvSpPr>
        <p:spPr>
          <a:xfrm>
            <a:off x="4059900" y="348750"/>
            <a:ext cx="10242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PUSH</a:t>
            </a:r>
            <a:endParaRPr b="0" i="0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9" name="Google Shape;309;p45"/>
          <p:cNvSpPr txBox="1"/>
          <p:nvPr/>
        </p:nvSpPr>
        <p:spPr>
          <a:xfrm>
            <a:off x="507300" y="1724588"/>
            <a:ext cx="4064700" cy="23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Push nace para poder generar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engagement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lograr que los usuarios recuerden que nuestra app existe, y que puede proveerles con algo que les pueda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interesar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en el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momento 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el que el servidor considere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oportuno.</a:t>
            </a:r>
            <a:endParaRPr b="1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0" name="Google Shape;310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7279" y="1724588"/>
            <a:ext cx="3640225" cy="2426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POLLING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6" name="Google Shape;31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7"/>
          <p:cNvSpPr txBox="1"/>
          <p:nvPr/>
        </p:nvSpPr>
        <p:spPr>
          <a:xfrm>
            <a:off x="189325" y="1358350"/>
            <a:ext cx="46479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no utilizar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deberíamos configurar nuestros </a:t>
            </a:r>
            <a:r>
              <a:rPr b="1" i="0" lang="es-419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 </a:t>
            </a: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que estén constantemente preguntando: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¿Tienes algo nuevo para mi?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¿Tienes algo nuevo para mi?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¿Tienes algo nuevo para mi?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manera indefinida, sin optimizar los recursos/datos del usuario y nuestro servidor.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3" name="Google Shape;323;p47"/>
          <p:cNvPicPr preferRelativeResize="0"/>
          <p:nvPr/>
        </p:nvPicPr>
        <p:blipFill rotWithShape="1">
          <a:blip r:embed="rId4">
            <a:alphaModFix/>
          </a:blip>
          <a:srcRect b="20230" l="2043" r="1580" t="3885"/>
          <a:stretch/>
        </p:blipFill>
        <p:spPr>
          <a:xfrm>
            <a:off x="4837225" y="1812000"/>
            <a:ext cx="3917225" cy="15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7"/>
          <p:cNvSpPr txBox="1"/>
          <p:nvPr/>
        </p:nvSpPr>
        <p:spPr>
          <a:xfrm>
            <a:off x="3898350" y="490750"/>
            <a:ext cx="13473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POLLING</a:t>
            </a:r>
            <a:endParaRPr b="0" i="0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REQUESTS VIA HTTP/S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9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6" name="Google Shape;336;p49"/>
          <p:cNvPicPr preferRelativeResize="0"/>
          <p:nvPr/>
        </p:nvPicPr>
        <p:blipFill rotWithShape="1">
          <a:blip r:embed="rId4">
            <a:alphaModFix/>
          </a:blip>
          <a:srcRect b="0" l="31411" r="37028" t="0"/>
          <a:stretch/>
        </p:blipFill>
        <p:spPr>
          <a:xfrm>
            <a:off x="5883350" y="1514725"/>
            <a:ext cx="2672350" cy="241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9"/>
          <p:cNvSpPr txBox="1"/>
          <p:nvPr/>
        </p:nvSpPr>
        <p:spPr>
          <a:xfrm>
            <a:off x="266525" y="1526800"/>
            <a:ext cx="5460900" cy="28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Vienen para ayudarnos a realizar una solicitud a un servidor, y nos permiten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establecer un protocolo de transferencia 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 por:</a:t>
            </a:r>
            <a:b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Dirección/URL.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Arial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Verbo (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GET, POST, PUT, DELETE +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Parámetros: vía query o url.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Headers.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Arial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Body (contenido en un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POST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8" name="Google Shape;338;p49"/>
          <p:cNvSpPr txBox="1"/>
          <p:nvPr/>
        </p:nvSpPr>
        <p:spPr>
          <a:xfrm>
            <a:off x="2566200" y="496125"/>
            <a:ext cx="40116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REQUESTS VIA HTTP/S</a:t>
            </a:r>
            <a:endParaRPr b="0" i="0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0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URL Y VERB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4" name="Google Shape;34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1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1" name="Google Shape;351;p51"/>
          <p:cNvSpPr txBox="1"/>
          <p:nvPr/>
        </p:nvSpPr>
        <p:spPr>
          <a:xfrm>
            <a:off x="323250" y="1358350"/>
            <a:ext cx="4384800" cy="3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 permiten definir una manera de explicarle al servidor la dirección y nuestras intenciones: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quiero obtener.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POST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quiero crear.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PUT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quiero crear o actualizar.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PATCH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quiero alterar parcialmente.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DELETE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quiero eliminar.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52" name="Google Shape;352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9" y="1637275"/>
            <a:ext cx="4384950" cy="217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51"/>
          <p:cNvSpPr txBox="1"/>
          <p:nvPr/>
        </p:nvSpPr>
        <p:spPr>
          <a:xfrm>
            <a:off x="2749650" y="5315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URL Y VERB</a:t>
            </a:r>
            <a:endParaRPr b="0" i="0" sz="32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52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0" name="Google Shape;360;p52"/>
          <p:cNvSpPr txBox="1"/>
          <p:nvPr/>
        </p:nvSpPr>
        <p:spPr>
          <a:xfrm>
            <a:off x="347225" y="1469500"/>
            <a:ext cx="5700000" cy="25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Ningún verbo representa una seguridad y/u obligación. Pero si el servidor y el consumidor los respetan, se pueden lograr algunas mejoras como por ejemplo: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navegador sabe que un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POST 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debería ser cacheado, si hacemos un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 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fuera cacheable el navegador podrá cachearlo, pero nunca lo hará con un recurso con verbo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POST.</a:t>
            </a:r>
            <a:endParaRPr b="1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61" name="Google Shape;361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7225" y="1539825"/>
            <a:ext cx="2365851" cy="23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2"/>
          <p:cNvSpPr txBox="1"/>
          <p:nvPr/>
        </p:nvSpPr>
        <p:spPr>
          <a:xfrm>
            <a:off x="2749650" y="357925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URL Y VERB</a:t>
            </a:r>
            <a:endParaRPr b="0" i="0" sz="32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QUERY PARAMS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8" name="Google Shape;368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CONSUMIENDO API’S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27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419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07. </a:t>
            </a:r>
            <a:r>
              <a:rPr b="0" i="0" lang="es-419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REACT JS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4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75" name="Google Shape;375;p54"/>
          <p:cNvGrpSpPr/>
          <p:nvPr/>
        </p:nvGrpSpPr>
        <p:grpSpPr>
          <a:xfrm>
            <a:off x="353695" y="1358350"/>
            <a:ext cx="8607863" cy="3574200"/>
            <a:chOff x="353700" y="1358350"/>
            <a:chExt cx="8436600" cy="3574200"/>
          </a:xfrm>
        </p:grpSpPr>
        <p:sp>
          <p:nvSpPr>
            <p:cNvPr id="376" name="Google Shape;376;p54"/>
            <p:cNvSpPr txBox="1"/>
            <p:nvPr/>
          </p:nvSpPr>
          <p:spPr>
            <a:xfrm>
              <a:off x="353700" y="1358350"/>
              <a:ext cx="8436600" cy="35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s-419" sz="1800" u="none" cap="none" strike="noStrike">
                  <a:solidFill>
                    <a:srgbClr val="000000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Nos permiten incluir </a:t>
              </a:r>
              <a:r>
                <a:rPr b="1" i="0" lang="es-419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en la dirección </a:t>
              </a:r>
              <a:r>
                <a:rPr b="0" i="0" lang="es-419" sz="1800" u="none" cap="none" strike="noStrike">
                  <a:solidFill>
                    <a:srgbClr val="000000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información que se usa para especificarle al receptor parámetros para efectuar una búsqueda, son más comunes para buscar recursos que no tengo la seguridad de que existan:</a:t>
              </a:r>
              <a:endParaRPr b="0" i="0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s-419" sz="1800" u="sng" cap="none" strike="noStrike">
                  <a:solidFill>
                    <a:schemeClr val="hlink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  <a:hlinkClick r:id="rId4"/>
                </a:rPr>
                <a:t>https://www.google.com.ar/search?q=coderhouse</a:t>
              </a:r>
              <a:endParaRPr b="0" i="0" sz="2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t/>
              </a:r>
              <a:endParaRPr b="0" i="0" sz="2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s-419" sz="1800" u="none" cap="none" strike="noStrike">
                  <a:solidFill>
                    <a:srgbClr val="000000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Se puede leer como: </a:t>
              </a:r>
              <a:endParaRPr b="0" i="0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EFAB"/>
                </a:buClr>
                <a:buSzPts val="1800"/>
                <a:buFont typeface="Helvetica Neue"/>
                <a:buChar char="●"/>
              </a:pPr>
              <a:r>
                <a:rPr b="0" i="1" lang="es-419" sz="1800" u="none" cap="none" strike="noStrike">
                  <a:solidFill>
                    <a:srgbClr val="000000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busca en </a:t>
              </a:r>
              <a:r>
                <a:rPr b="1" i="1" lang="es-419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google.com.ar</a:t>
              </a:r>
              <a:endParaRPr b="1" i="1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EFAB"/>
                </a:buClr>
                <a:buSzPts val="1800"/>
                <a:buFont typeface="Helvetica Neue"/>
                <a:buChar char="●"/>
              </a:pPr>
              <a:r>
                <a:rPr b="0" i="1" lang="es-419" sz="1800" u="none" cap="none" strike="noStrike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utilizando </a:t>
              </a:r>
              <a:r>
                <a:rPr b="1" i="1" lang="es-419" sz="18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https…</a:t>
              </a:r>
              <a:endParaRPr b="1" i="1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EFAB"/>
                </a:buClr>
                <a:buSzPts val="1800"/>
                <a:buFont typeface="Helvetica Neue"/>
                <a:buChar char="●"/>
              </a:pPr>
              <a:r>
                <a:rPr b="0" i="1" lang="es-419" sz="1800" u="none" cap="none" strike="noStrike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el recurso </a:t>
              </a:r>
              <a:r>
                <a:rPr b="1" i="1" lang="es-419" sz="18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search </a:t>
              </a:r>
              <a:r>
                <a:rPr b="0" i="1" lang="es-419" sz="1800" u="none" cap="none" strike="noStrike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(resultados de búsqueda) …</a:t>
              </a:r>
              <a:endParaRPr b="0" i="1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EFAB"/>
                </a:buClr>
                <a:buSzPts val="1800"/>
                <a:buFont typeface="Helvetica Neue"/>
                <a:buChar char="●"/>
              </a:pPr>
              <a:r>
                <a:rPr b="0" i="1" lang="es-419" sz="1800" u="none" cap="none" strike="noStrike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que contengan la palabra (</a:t>
              </a:r>
              <a:r>
                <a:rPr b="1" i="1" lang="es-419" sz="18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q = query</a:t>
              </a:r>
              <a:r>
                <a:rPr b="0" i="1" lang="es-419" sz="1800" u="none" cap="none" strike="noStrike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) ‘coderhouse’</a:t>
              </a:r>
              <a:endParaRPr b="0" i="1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  <p:sp>
          <p:nvSpPr>
            <p:cNvPr id="377" name="Google Shape;377;p54"/>
            <p:cNvSpPr/>
            <p:nvPr/>
          </p:nvSpPr>
          <p:spPr>
            <a:xfrm>
              <a:off x="3806850" y="2557450"/>
              <a:ext cx="465600" cy="330600"/>
            </a:xfrm>
            <a:prstGeom prst="ellipse">
              <a:avLst/>
            </a:prstGeom>
            <a:noFill/>
            <a:ln cap="flat" cmpd="sng" w="2857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54"/>
          <p:cNvSpPr txBox="1"/>
          <p:nvPr/>
        </p:nvSpPr>
        <p:spPr>
          <a:xfrm>
            <a:off x="2749650" y="2179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QUERY PARAMS</a:t>
            </a:r>
            <a:endParaRPr b="0" i="0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5"/>
          <p:cNvSpPr txBox="1"/>
          <p:nvPr/>
        </p:nvSpPr>
        <p:spPr>
          <a:xfrm>
            <a:off x="1869300" y="788875"/>
            <a:ext cx="5405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URL QUERY PARAMS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4" name="Google Shape;384;p55"/>
          <p:cNvSpPr txBox="1"/>
          <p:nvPr/>
        </p:nvSpPr>
        <p:spPr>
          <a:xfrm>
            <a:off x="1201200" y="1655700"/>
            <a:ext cx="67416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separa la URL de los parámetros utilizando un signo de pregunta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 parámetro tendra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key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=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value &amp; key2=value2</a:t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 parámetro se puede separar por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&amp;</a:t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0" i="0" lang="es-419" sz="20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http://url.com/find?type=order&amp;id=1234</a:t>
            </a:r>
            <a:endParaRPr b="0" i="0" sz="14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5" name="Google Shape;385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URL PARAMS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1" name="Google Shape;39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7"/>
          <p:cNvSpPr txBox="1"/>
          <p:nvPr/>
        </p:nvSpPr>
        <p:spPr>
          <a:xfrm>
            <a:off x="507300" y="1358350"/>
            <a:ext cx="84366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 una convención para incluir el identificador del recurso dentro de la misma url, son más comunes cuando ya se conoce el recurso específico que se buscará.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398" name="Google Shape;398;p57"/>
          <p:cNvGraphicFramePr/>
          <p:nvPr/>
        </p:nvGraphicFramePr>
        <p:xfrm>
          <a:off x="327588" y="220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{F22F934A-EB11-43C6-A824-9FE182EBD7E9}</a:tableStyleId>
              </a:tblPr>
              <a:tblGrid>
                <a:gridCol w="4391325"/>
                <a:gridCol w="4097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600" u="sng" cap="none" strike="noStrike">
                          <a:solidFill>
                            <a:schemeClr val="accent5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https://myapp.coder/student/1234</a:t>
                      </a:r>
                      <a:endParaRPr sz="23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23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Se puede leer como: 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busca en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myapp.coder</a:t>
                      </a:r>
                      <a:endParaRPr b="1" i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utilizando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https…</a:t>
                      </a:r>
                      <a:endParaRPr b="1" i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el recurso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student</a:t>
                      </a: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endParaRPr i="1"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 Light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con id 1234</a:t>
                      </a:r>
                      <a:endParaRPr sz="14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600" u="sng" cap="none" strike="noStrike">
                          <a:solidFill>
                            <a:schemeClr val="accent5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  <a:hlinkClick r:id="rId5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https://myapp.coder/student/1234/courses</a:t>
                      </a:r>
                      <a:endParaRPr sz="23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23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Se puede leer como: 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busca en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myapp.coder</a:t>
                      </a:r>
                      <a:endParaRPr b="1" i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utilizando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https…</a:t>
                      </a:r>
                      <a:endParaRPr b="1" i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el recurso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courses</a:t>
                      </a: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endParaRPr i="1"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30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EFAB"/>
                        </a:buClr>
                        <a:buSzPts val="1600"/>
                        <a:buFont typeface="Helvetica Neue"/>
                        <a:buChar char="●"/>
                      </a:pP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Únicamente para </a:t>
                      </a:r>
                      <a:r>
                        <a:rPr b="1" i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student </a:t>
                      </a:r>
                      <a:r>
                        <a:rPr i="1"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1234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9" name="Google Shape;399;p57"/>
          <p:cNvSpPr txBox="1"/>
          <p:nvPr/>
        </p:nvSpPr>
        <p:spPr>
          <a:xfrm>
            <a:off x="2466150" y="490750"/>
            <a:ext cx="4211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3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URL PARAMS/SEGMENT</a:t>
            </a:r>
            <a:endParaRPr b="0" i="0" sz="32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8"/>
          <p:cNvSpPr txBox="1"/>
          <p:nvPr/>
        </p:nvSpPr>
        <p:spPr>
          <a:xfrm>
            <a:off x="1869300" y="772500"/>
            <a:ext cx="5405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RECURSOS/RESTFUL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5" name="Google Shape;405;p58"/>
          <p:cNvSpPr txBox="1"/>
          <p:nvPr/>
        </p:nvSpPr>
        <p:spPr>
          <a:xfrm>
            <a:off x="1201200" y="1795951"/>
            <a:ext cx="67416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 se crea y provee un servicio basado y pensado en términos de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recursos,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respetan las convenciones de verbo/método y código de respuesta, estamos frente a un diseño arquitectural de tipo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REST.</a:t>
            </a:r>
            <a:endParaRPr b="1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 Light"/>
              <a:buChar char="●"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además transferimos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o xml,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conocido como </a:t>
            </a:r>
            <a:r>
              <a:rPr b="1" i="0" lang="es-419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AJAX.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6" name="Google Shape;40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58"/>
          <p:cNvSpPr/>
          <p:nvPr/>
        </p:nvSpPr>
        <p:spPr>
          <a:xfrm>
            <a:off x="1041550" y="578225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8" name="Google Shape;40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9975" y="676650"/>
            <a:ext cx="873850" cy="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9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BODY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4" name="Google Shape;41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60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1" name="Google Shape;421;p60"/>
          <p:cNvSpPr txBox="1"/>
          <p:nvPr/>
        </p:nvSpPr>
        <p:spPr>
          <a:xfrm>
            <a:off x="507300" y="1358350"/>
            <a:ext cx="8436600" cy="3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Se utiliza para </a:t>
            </a:r>
            <a:r>
              <a:rPr b="1" lang="es-419" sz="1800">
                <a:latin typeface="Helvetica Neue"/>
                <a:ea typeface="Helvetica Neue"/>
                <a:cs typeface="Helvetica Neue"/>
                <a:sym typeface="Helvetica Neue"/>
              </a:rPr>
              <a:t>transferir piezas de información entre el cliente y el servidor.</a:t>
            </a:r>
            <a:endParaRPr b="1" i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22" name="Google Shape;422;p60"/>
          <p:cNvPicPr preferRelativeResize="0"/>
          <p:nvPr/>
        </p:nvPicPr>
        <p:blipFill rotWithShape="1">
          <a:blip r:embed="rId4">
            <a:alphaModFix/>
          </a:blip>
          <a:srcRect b="0" l="0" r="0" t="15682"/>
          <a:stretch/>
        </p:blipFill>
        <p:spPr>
          <a:xfrm>
            <a:off x="1412525" y="1890800"/>
            <a:ext cx="6318950" cy="25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0"/>
          <p:cNvSpPr txBox="1"/>
          <p:nvPr/>
        </p:nvSpPr>
        <p:spPr>
          <a:xfrm>
            <a:off x="2749650" y="49075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s-419" sz="3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BODY</a:t>
            </a:r>
            <a:endParaRPr b="0" i="1" sz="3400" u="none" cap="none" strike="noStrike">
              <a:solidFill>
                <a:srgbClr val="000000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HEADERS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9" name="Google Shape;42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2"/>
          <p:cNvSpPr txBox="1"/>
          <p:nvPr/>
        </p:nvSpPr>
        <p:spPr>
          <a:xfrm>
            <a:off x="259725" y="1294400"/>
            <a:ext cx="4916400" cy="3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usan para: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 las respuestas soportadas, requeridas o preferidas.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Agregar información extra: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-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Auth tokens, cookies.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-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 preferido.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-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acepta contenido cacheado.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Font typeface="Helvetica Neue Light"/>
              <a:buChar char="●"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quieras en forma de texto.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5" name="Google Shape;43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62"/>
          <p:cNvPicPr preferRelativeResize="0"/>
          <p:nvPr/>
        </p:nvPicPr>
        <p:blipFill rotWithShape="1">
          <a:blip r:embed="rId4">
            <a:alphaModFix/>
          </a:blip>
          <a:srcRect b="0" l="0" r="27362" t="0"/>
          <a:stretch/>
        </p:blipFill>
        <p:spPr>
          <a:xfrm>
            <a:off x="4872675" y="507075"/>
            <a:ext cx="4011601" cy="39326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7" name="Google Shape;437;p62"/>
          <p:cNvCxnSpPr/>
          <p:nvPr/>
        </p:nvCxnSpPr>
        <p:spPr>
          <a:xfrm>
            <a:off x="3510275" y="2230650"/>
            <a:ext cx="1510200" cy="817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8" name="Google Shape;438;p62"/>
          <p:cNvCxnSpPr/>
          <p:nvPr/>
        </p:nvCxnSpPr>
        <p:spPr>
          <a:xfrm>
            <a:off x="3430800" y="3139000"/>
            <a:ext cx="1601100" cy="374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9" name="Google Shape;439;p62"/>
          <p:cNvCxnSpPr/>
          <p:nvPr/>
        </p:nvCxnSpPr>
        <p:spPr>
          <a:xfrm>
            <a:off x="4464025" y="3468275"/>
            <a:ext cx="522300" cy="27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0" name="Google Shape;440;p62"/>
          <p:cNvSpPr txBox="1"/>
          <p:nvPr/>
        </p:nvSpPr>
        <p:spPr>
          <a:xfrm>
            <a:off x="3070775" y="65300"/>
            <a:ext cx="16782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HEADERS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9150" y="785875"/>
            <a:ext cx="7045699" cy="3245399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63"/>
          <p:cNvSpPr txBox="1"/>
          <p:nvPr/>
        </p:nvSpPr>
        <p:spPr>
          <a:xfrm>
            <a:off x="2102100" y="4121600"/>
            <a:ext cx="49398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puedes leer desde la consola de Chrome e identificar todas sus partes. Habrá headers del request y del response (los envía el servidor).</a:t>
            </a:r>
            <a:endParaRPr b="0" i="0" sz="1400" u="none" cap="none" strike="noStrike">
              <a:solidFill>
                <a:srgbClr val="000000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8" name="Google Shape;448;p63"/>
          <p:cNvSpPr txBox="1"/>
          <p:nvPr/>
        </p:nvSpPr>
        <p:spPr>
          <a:xfrm>
            <a:off x="2749650" y="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HEADERS</a:t>
            </a:r>
            <a:endParaRPr b="0" i="1" sz="3000" u="none" cap="none" strike="noStrike">
              <a:solidFill>
                <a:srgbClr val="000000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/>
        </p:nvSpPr>
        <p:spPr>
          <a:xfrm>
            <a:off x="4006550" y="14395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 distintos paradigmas de intercambio de datos.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Consumir recursos vía llamados a API’s.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1" name="Google Shape;12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4"/>
          <p:cNvSpPr txBox="1"/>
          <p:nvPr/>
        </p:nvSpPr>
        <p:spPr>
          <a:xfrm>
            <a:off x="2170650" y="1493100"/>
            <a:ext cx="48027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REQUESTS EN EL BROWSER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5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FETCH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59" name="Google Shape;45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66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6" name="Google Shape;466;p66"/>
          <p:cNvSpPr txBox="1"/>
          <p:nvPr/>
        </p:nvSpPr>
        <p:spPr>
          <a:xfrm>
            <a:off x="-153450" y="935650"/>
            <a:ext cx="9450900" cy="14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hacer un request de manera simple, utilizando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Fetch API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 nos provee con una promesa, que se resuelve al terminar el request.</a:t>
            </a:r>
            <a:b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b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 respuesta es una 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promise, </a:t>
            </a:r>
            <a:r>
              <a:rPr b="0" i="0" lang="es-419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 nos permite acceder a la respuesta.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7" name="Google Shape;467;p66"/>
          <p:cNvSpPr txBox="1"/>
          <p:nvPr/>
        </p:nvSpPr>
        <p:spPr>
          <a:xfrm>
            <a:off x="1999625" y="2398150"/>
            <a:ext cx="5302500" cy="2429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fetch('https://api.coder.com.ar/user/1234')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.then(function(response) {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  return response.json();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})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.then(function(user) {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  console.log(user);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200" u="none" cap="none" strike="noStrike">
                <a:solidFill>
                  <a:srgbClr val="EFEFEF"/>
                </a:solidFill>
                <a:latin typeface="Didact Gothic"/>
                <a:ea typeface="Didact Gothic"/>
                <a:cs typeface="Didact Gothic"/>
                <a:sym typeface="Didact Gothic"/>
              </a:rPr>
              <a:t>  });</a:t>
            </a:r>
            <a:endParaRPr b="0" i="0" sz="22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EFEFEF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8" name="Google Shape;468;p66"/>
          <p:cNvSpPr txBox="1"/>
          <p:nvPr/>
        </p:nvSpPr>
        <p:spPr>
          <a:xfrm>
            <a:off x="3185700" y="217900"/>
            <a:ext cx="27726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UTILIZANDO FETCH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7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VAMOS AL CÓDIGO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4" name="Google Shape;474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5878" y="2596563"/>
            <a:ext cx="236265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797424"/>
            <a:ext cx="1379450" cy="13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68"/>
          <p:cNvSpPr txBox="1"/>
          <p:nvPr/>
        </p:nvSpPr>
        <p:spPr>
          <a:xfrm>
            <a:off x="809552" y="2556000"/>
            <a:ext cx="75249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s-419" sz="4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FETCH API-CALL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 en </a:t>
            </a:r>
            <a:r>
              <a:rPr b="0" i="0" lang="es-419" sz="2000" u="sng" cap="none" strike="noStrike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Stackblitz</a:t>
            </a:r>
            <a:r>
              <a:rPr b="0" i="0" lang="es-419" sz="2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una app de React que al iniciar utilice Fetch API.</a:t>
            </a:r>
            <a:endParaRPr b="0" i="1" sz="1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9"/>
          <p:cNvSpPr txBox="1"/>
          <p:nvPr/>
        </p:nvSpPr>
        <p:spPr>
          <a:xfrm>
            <a:off x="21835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600">
                <a:latin typeface="Anton"/>
                <a:ea typeface="Anton"/>
                <a:cs typeface="Anton"/>
                <a:sym typeface="Anton"/>
              </a:rPr>
              <a:t>¡A PRACTICAR!</a:t>
            </a:r>
            <a:endParaRPr i="1" sz="26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8" name="Google Shape;488;p69"/>
          <p:cNvSpPr txBox="1"/>
          <p:nvPr/>
        </p:nvSpPr>
        <p:spPr>
          <a:xfrm>
            <a:off x="938100" y="2598475"/>
            <a:ext cx="75819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 en </a:t>
            </a:r>
            <a:r>
              <a:rPr b="1" lang="es-419" sz="2000" u="sng">
                <a:solidFill>
                  <a:schemeClr val="accent5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Stackblitz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una app de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React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iniciar (utilizando un mount effect) utilice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Fetch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API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mostrar un listado de productos consumidos de la API de </a:t>
            </a:r>
            <a:r>
              <a:rPr b="1" lang="es-419" sz="2000" u="sng">
                <a:solidFill>
                  <a:schemeClr val="accent5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Mercadolibre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Pokémons de la </a:t>
            </a:r>
            <a:r>
              <a:rPr b="1" lang="es-419" sz="2000" u="sng">
                <a:solidFill>
                  <a:schemeClr val="accent5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Poké API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muestre los nombres de los primeros diez (¡si quieres mapear más datos hazlo!)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Cuentas con</a:t>
            </a:r>
            <a:r>
              <a:rPr i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20 minutos</a:t>
            </a:r>
            <a:r>
              <a:rPr i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realizarlo</a:t>
            </a:r>
            <a:r>
              <a:rPr lang="es-419" sz="2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2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89" name="Google Shape;489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509825" y="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0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s-419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s-419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1"/>
          <p:cNvSpPr txBox="1"/>
          <p:nvPr/>
        </p:nvSpPr>
        <p:spPr>
          <a:xfrm>
            <a:off x="1154550" y="926800"/>
            <a:ext cx="68349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  <a:t>Si adquiriste un servicio de talento, recordá chequear tu correo de spam, no deseado, publicidad y/o social.  </a:t>
            </a:r>
            <a:br>
              <a:rPr lang="es-419" sz="35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</a:br>
            <a:endParaRPr sz="1900">
              <a:solidFill>
                <a:srgbClr val="37352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1600">
                <a:solidFill>
                  <a:srgbClr val="37352F"/>
                </a:solidFill>
                <a:latin typeface="Anton"/>
                <a:ea typeface="Anton"/>
                <a:cs typeface="Anton"/>
                <a:sym typeface="Anton"/>
              </a:rPr>
              <a:t>En caso de no haberlo recibido, escribinos a talento@coderhouse.com</a:t>
            </a:r>
            <a:endParaRPr sz="1600">
              <a:solidFill>
                <a:srgbClr val="37352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01" name="Google Shape;501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71"/>
          <p:cNvSpPr txBox="1"/>
          <p:nvPr/>
        </p:nvSpPr>
        <p:spPr>
          <a:xfrm>
            <a:off x="3139400" y="4571013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sz="21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2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CORS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08" name="Google Shape;508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73"/>
          <p:cNvSpPr txBox="1"/>
          <p:nvPr/>
        </p:nvSpPr>
        <p:spPr>
          <a:xfrm>
            <a:off x="711600" y="1317600"/>
            <a:ext cx="7720800" cy="10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 realizar un request, nos podemos encontrar con este error/problema:</a:t>
            </a:r>
            <a:endParaRPr b="0" i="0" sz="19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15" name="Google Shape;515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8038" y="1938837"/>
            <a:ext cx="7447924" cy="25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73"/>
          <p:cNvSpPr txBox="1"/>
          <p:nvPr/>
        </p:nvSpPr>
        <p:spPr>
          <a:xfrm>
            <a:off x="2749650" y="4500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es-419" sz="125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Promise:</a:t>
            </a:r>
            <a:r>
              <a:rPr b="0" i="0" lang="es-419" sz="125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objeto que permite representar y seguir el ciclo de vida de una tarea/operación (función).</a:t>
            </a:r>
            <a:endParaRPr b="0" i="0" sz="125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es-419" sz="125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Map:</a:t>
            </a:r>
            <a:r>
              <a:rPr b="0" i="0" lang="es-419" sz="125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método que nos permite generar un nuevo array, tomando de base otro, y utilizando una función transformadora.</a:t>
            </a:r>
            <a:endParaRPr b="0" i="0" sz="125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9" name="Google Shape;129;p29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-419" sz="45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GLOSARIO:</a:t>
            </a:r>
            <a:endParaRPr b="0" i="1" sz="45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1" lang="es-419" sz="2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Clase 6</a:t>
            </a:r>
            <a:endParaRPr b="0" i="1" sz="2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30" name="Google Shape;13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2" name="Google Shape;132;p29"/>
          <p:cNvSpPr txBox="1"/>
          <p:nvPr/>
        </p:nvSpPr>
        <p:spPr>
          <a:xfrm>
            <a:off x="4572000" y="1009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74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3" name="Google Shape;523;p74"/>
          <p:cNvSpPr txBox="1"/>
          <p:nvPr/>
        </p:nvSpPr>
        <p:spPr>
          <a:xfrm>
            <a:off x="507300" y="1234500"/>
            <a:ext cx="78903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9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Antes de enviar un request entre dominios como en el siguiente ejemplo, el browser envía un request options, llamado </a:t>
            </a:r>
            <a:r>
              <a:rPr b="1" i="0" lang="es-419" sz="19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pre-flight:</a:t>
            </a:r>
            <a:endParaRPr b="1" i="0" sz="1800" u="none" cap="none" strike="noStrike">
              <a:solidFill>
                <a:srgbClr val="333333"/>
              </a:solidFill>
              <a:highlight>
                <a:srgbClr val="EEEEEE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24" name="Google Shape;524;p74"/>
          <p:cNvPicPr preferRelativeResize="0"/>
          <p:nvPr/>
        </p:nvPicPr>
        <p:blipFill rotWithShape="1">
          <a:blip r:embed="rId4">
            <a:alphaModFix/>
          </a:blip>
          <a:srcRect b="8015" l="0" r="25121" t="16513"/>
          <a:stretch/>
        </p:blipFill>
        <p:spPr>
          <a:xfrm>
            <a:off x="1654250" y="2049600"/>
            <a:ext cx="5835500" cy="29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74"/>
          <p:cNvSpPr txBox="1"/>
          <p:nvPr/>
        </p:nvSpPr>
        <p:spPr>
          <a:xfrm>
            <a:off x="2749650" y="2179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CORS: PREFLIGHT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75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2" name="Google Shape;532;p75"/>
          <p:cNvSpPr txBox="1"/>
          <p:nvPr/>
        </p:nvSpPr>
        <p:spPr>
          <a:xfrm>
            <a:off x="746400" y="1180150"/>
            <a:ext cx="76512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9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request, </a:t>
            </a:r>
            <a:r>
              <a:rPr b="1" i="0" lang="es-419" sz="19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 le pregunta al otro dominio </a:t>
            </a:r>
            <a:r>
              <a:rPr b="0" i="0" lang="es-419" sz="19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acepta requests provenientes de un dominio distinto (cross):</a:t>
            </a:r>
            <a:endParaRPr b="0" i="0" sz="1800" u="none" cap="none" strike="noStrike">
              <a:solidFill>
                <a:srgbClr val="333333"/>
              </a:solidFill>
              <a:highlight>
                <a:srgbClr val="EEEEEE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3" name="Google Shape;533;p75"/>
          <p:cNvPicPr preferRelativeResize="0"/>
          <p:nvPr/>
        </p:nvPicPr>
        <p:blipFill rotWithShape="1">
          <a:blip r:embed="rId4">
            <a:alphaModFix/>
          </a:blip>
          <a:srcRect b="8014" l="0" r="25121" t="29222"/>
          <a:stretch/>
        </p:blipFill>
        <p:spPr>
          <a:xfrm>
            <a:off x="1654250" y="2214075"/>
            <a:ext cx="5835500" cy="2445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75"/>
          <p:cNvSpPr/>
          <p:nvPr/>
        </p:nvSpPr>
        <p:spPr>
          <a:xfrm>
            <a:off x="4019450" y="2551325"/>
            <a:ext cx="1862100" cy="11718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75"/>
          <p:cNvSpPr txBox="1"/>
          <p:nvPr/>
        </p:nvSpPr>
        <p:spPr>
          <a:xfrm>
            <a:off x="3128150" y="2179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CORS: PREFLIGHT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Google Shape;540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76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2" name="Google Shape;542;p76"/>
          <p:cNvSpPr txBox="1"/>
          <p:nvPr/>
        </p:nvSpPr>
        <p:spPr>
          <a:xfrm>
            <a:off x="796650" y="1200775"/>
            <a:ext cx="75507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 que un problema, es un bloqueo de seguridad efectuado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el navegador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(Chrome, Mozilla, etcétera).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43" name="Google Shape;543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300" y="2272225"/>
            <a:ext cx="4127176" cy="2063588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76"/>
          <p:cNvSpPr txBox="1"/>
          <p:nvPr/>
        </p:nvSpPr>
        <p:spPr>
          <a:xfrm>
            <a:off x="4856400" y="2170038"/>
            <a:ext cx="3201600" cy="23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Esto es para que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default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el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alojado en un dominio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misitio.com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sólo pueda ejecutar llamados http hacia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misitio.com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Previene algunos problemas de seguridad.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5" name="Google Shape;545;p76"/>
          <p:cNvSpPr txBox="1"/>
          <p:nvPr/>
        </p:nvSpPr>
        <p:spPr>
          <a:xfrm>
            <a:off x="2749650" y="333175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77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2" name="Google Shape;552;p77"/>
          <p:cNvSpPr txBox="1"/>
          <p:nvPr/>
        </p:nvSpPr>
        <p:spPr>
          <a:xfrm>
            <a:off x="507300" y="1085500"/>
            <a:ext cx="80916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Usualmente ocurre cuando tengo un servidor para mi React App alojado en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https://localhost:3000,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tratando de hacer un request contra una api levantada en </a:t>
            </a:r>
            <a:r>
              <a:rPr b="1" i="0" lang="es-419" sz="18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https://localhost:3001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otrodominio.com</a:t>
            </a:r>
            <a:endParaRPr b="1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53" name="Google Shape;553;p77"/>
          <p:cNvPicPr preferRelativeResize="0"/>
          <p:nvPr/>
        </p:nvPicPr>
        <p:blipFill rotWithShape="1">
          <a:blip r:embed="rId5">
            <a:alphaModFix/>
          </a:blip>
          <a:srcRect b="8015" l="0" r="25121" t="16513"/>
          <a:stretch/>
        </p:blipFill>
        <p:spPr>
          <a:xfrm>
            <a:off x="1364900" y="2159500"/>
            <a:ext cx="5835500" cy="29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77"/>
          <p:cNvSpPr txBox="1"/>
          <p:nvPr/>
        </p:nvSpPr>
        <p:spPr>
          <a:xfrm>
            <a:off x="2749650" y="217900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78"/>
          <p:cNvSpPr txBox="1"/>
          <p:nvPr/>
        </p:nvSpPr>
        <p:spPr>
          <a:xfrm>
            <a:off x="507300" y="1085500"/>
            <a:ext cx="40116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1" name="Google Shape;561;p78"/>
          <p:cNvSpPr txBox="1"/>
          <p:nvPr/>
        </p:nvSpPr>
        <p:spPr>
          <a:xfrm>
            <a:off x="746400" y="1234200"/>
            <a:ext cx="76512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modo de solucionarlo es configurar al otro servidor para que admita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CORS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respondiendo el siguiente header ante un </a:t>
            </a:r>
            <a:r>
              <a:rPr b="1" i="0" lang="es-419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OPTIONS </a:t>
            </a: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preflight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39700" marR="1397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s-419" sz="1700" u="none" cap="none" strike="noStrike">
                <a:solidFill>
                  <a:srgbClr val="333333"/>
                </a:solidFill>
                <a:highlight>
                  <a:srgbClr val="EEEEEE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Access-Control-Allow-Origin: * </a:t>
            </a:r>
            <a:endParaRPr b="0" i="0" sz="1700" u="none" cap="none" strike="noStrike">
              <a:solidFill>
                <a:srgbClr val="333333"/>
              </a:solidFill>
              <a:highlight>
                <a:srgbClr val="EEEEEE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27432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ó</a:t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39700" marR="1397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s-419" sz="1700" u="none" cap="none" strike="noStrike">
                <a:solidFill>
                  <a:srgbClr val="333333"/>
                </a:solidFill>
                <a:highlight>
                  <a:srgbClr val="EEEEEE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Access-Control-Allow-Origin: https://localhost:3000</a:t>
            </a:r>
            <a:endParaRPr b="0" i="0" sz="1700" u="none" cap="none" strike="noStrike">
              <a:solidFill>
                <a:srgbClr val="333333"/>
              </a:solidFill>
              <a:highlight>
                <a:srgbClr val="EEEEEE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78"/>
          <p:cNvSpPr txBox="1"/>
          <p:nvPr/>
        </p:nvSpPr>
        <p:spPr>
          <a:xfrm>
            <a:off x="2749650" y="285625"/>
            <a:ext cx="3644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3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nton"/>
                <a:ea typeface="Anton"/>
                <a:cs typeface="Anton"/>
                <a:sym typeface="Anton"/>
              </a:rPr>
              <a:t>CORS</a:t>
            </a:r>
            <a:endParaRPr b="0" i="1" sz="3000" u="none" cap="none" strike="noStrike">
              <a:solidFill>
                <a:schemeClr val="dk1"/>
              </a:solidFill>
              <a:highlight>
                <a:srgbClr val="FFFFFF"/>
              </a:highlight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9"/>
          <p:cNvSpPr/>
          <p:nvPr/>
        </p:nvSpPr>
        <p:spPr>
          <a:xfrm>
            <a:off x="1136200" y="799100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79"/>
          <p:cNvSpPr txBox="1"/>
          <p:nvPr/>
        </p:nvSpPr>
        <p:spPr>
          <a:xfrm>
            <a:off x="2492050" y="839900"/>
            <a:ext cx="5405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latin typeface="Anton"/>
                <a:ea typeface="Anton"/>
                <a:cs typeface="Anton"/>
                <a:sym typeface="Anton"/>
              </a:rPr>
              <a:t>CORS</a:t>
            </a:r>
            <a:endParaRPr i="1" sz="3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9" name="Google Shape;569;p79"/>
          <p:cNvSpPr txBox="1"/>
          <p:nvPr/>
        </p:nvSpPr>
        <p:spPr>
          <a:xfrm>
            <a:off x="1201200" y="1771363"/>
            <a:ext cx="67416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Didact Gothic"/>
              <a:buChar char="●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Estos headers se deben activar ante un verbo </a:t>
            </a:r>
            <a:r>
              <a:rPr b="1" lang="es-419" sz="1900">
                <a:latin typeface="Helvetica Neue"/>
                <a:ea typeface="Helvetica Neue"/>
                <a:cs typeface="Helvetica Neue"/>
                <a:sym typeface="Helvetica Neue"/>
              </a:rPr>
              <a:t>OPTIONS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, aunque por comodidad podemos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activarlos para otros verbos. 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activar uno o todos 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(*)</a:t>
            </a: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 los dominios.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s-419" sz="1900">
                <a:latin typeface="Helvetica Neue Light"/>
                <a:ea typeface="Helvetica Neue Light"/>
                <a:cs typeface="Helvetica Neue Light"/>
                <a:sym typeface="Helvetica Neue Light"/>
              </a:rPr>
              <a:t>Configurarlo bien nos puede ayudar a resolver algunos inconvenientes durante el desarrollo.</a:t>
            </a:r>
            <a:endParaRPr sz="1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70" name="Google Shape;57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4625" y="897525"/>
            <a:ext cx="873850" cy="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80"/>
          <p:cNvSpPr txBox="1"/>
          <p:nvPr/>
        </p:nvSpPr>
        <p:spPr>
          <a:xfrm>
            <a:off x="1429550" y="2077200"/>
            <a:ext cx="6916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¿POR QUÉ TANTA VUELTA CON EL TEMA?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1"/>
          <p:cNvSpPr txBox="1"/>
          <p:nvPr/>
        </p:nvSpPr>
        <p:spPr>
          <a:xfrm>
            <a:off x="646975" y="1002625"/>
            <a:ext cx="5656800" cy="3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mejores servicios y/o integraciones proveen integraciones mediante API’s Rest usando </a:t>
            </a: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http/s.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Son el canal transaccional </a:t>
            </a: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más importante del mundo.</a:t>
            </a:r>
            <a:endParaRPr b="1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 conectan a soluciones que puedan complementar nuestro </a:t>
            </a: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modelo de negocio</a:t>
            </a:r>
            <a:r>
              <a:rPr b="0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suman </a:t>
            </a:r>
            <a:r>
              <a:rPr b="1" i="0" lang="es-419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adoptabilidad.</a:t>
            </a:r>
            <a:endParaRPr b="1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82" name="Google Shape;582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91325" y="1111425"/>
            <a:ext cx="1548000" cy="15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03775" y="2789300"/>
            <a:ext cx="2123124" cy="10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2"/>
          <p:cNvSpPr txBox="1"/>
          <p:nvPr/>
        </p:nvSpPr>
        <p:spPr>
          <a:xfrm>
            <a:off x="2453238" y="883825"/>
            <a:ext cx="5768100" cy="37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GET </a:t>
            </a:r>
            <a:r>
              <a:rPr b="0" i="0" lang="es-419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https://graph.instagram.com/{user-id}/media?access_token=123434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15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(Nos permite leer información de users de instagram vía API)</a:t>
            </a:r>
            <a:endParaRPr b="0" i="1" sz="15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419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POST </a:t>
            </a:r>
            <a:r>
              <a:rPr b="0" i="0" lang="es-419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https://api.mercadopago.com/v1/payments?access_token=123434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s-419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(Nos permite usar http para habilitar el pago a nuestros usuarios)</a:t>
            </a:r>
            <a:endParaRPr b="0" i="1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90" name="Google Shape;590;p8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8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43936" y="1521525"/>
            <a:ext cx="917826" cy="91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8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22671" y="3273225"/>
            <a:ext cx="1360375" cy="6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82"/>
          <p:cNvSpPr txBox="1"/>
          <p:nvPr/>
        </p:nvSpPr>
        <p:spPr>
          <a:xfrm>
            <a:off x="2939400" y="384900"/>
            <a:ext cx="32652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EJEMPLOS REALES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" name="Google Shape;59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83"/>
          <p:cNvPicPr preferRelativeResize="0"/>
          <p:nvPr/>
        </p:nvPicPr>
        <p:blipFill rotWithShape="1">
          <a:blip r:embed="rId4">
            <a:alphaModFix/>
          </a:blip>
          <a:srcRect b="9709" l="4987" r="4987" t="9717"/>
          <a:stretch/>
        </p:blipFill>
        <p:spPr>
          <a:xfrm>
            <a:off x="1472538" y="1069175"/>
            <a:ext cx="1025450" cy="91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0320" y="1010980"/>
            <a:ext cx="2118100" cy="10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67738" y="1069175"/>
            <a:ext cx="917825" cy="91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8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2200" y="2408872"/>
            <a:ext cx="762900" cy="76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8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86862" y="704650"/>
            <a:ext cx="1646851" cy="164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83"/>
          <p:cNvPicPr preferRelativeResize="0"/>
          <p:nvPr/>
        </p:nvPicPr>
        <p:blipFill rotWithShape="1">
          <a:blip r:embed="rId9">
            <a:alphaModFix/>
          </a:blip>
          <a:srcRect b="0" l="22337" r="26662" t="0"/>
          <a:stretch/>
        </p:blipFill>
        <p:spPr>
          <a:xfrm>
            <a:off x="6066524" y="3425300"/>
            <a:ext cx="839375" cy="123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83"/>
          <p:cNvPicPr preferRelativeResize="0"/>
          <p:nvPr/>
        </p:nvPicPr>
        <p:blipFill rotWithShape="1">
          <a:blip r:embed="rId10">
            <a:alphaModFix/>
          </a:blip>
          <a:srcRect b="30373" l="13249" r="14028" t="26401"/>
          <a:stretch/>
        </p:blipFill>
        <p:spPr>
          <a:xfrm>
            <a:off x="1866988" y="2456500"/>
            <a:ext cx="1826150" cy="604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8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662780" y="2273207"/>
            <a:ext cx="1646875" cy="1034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83"/>
          <p:cNvPicPr preferRelativeResize="0"/>
          <p:nvPr/>
        </p:nvPicPr>
        <p:blipFill rotWithShape="1">
          <a:blip r:embed="rId12">
            <a:alphaModFix/>
          </a:blip>
          <a:srcRect b="17860" l="30530" r="28066" t="18960"/>
          <a:stretch/>
        </p:blipFill>
        <p:spPr>
          <a:xfrm>
            <a:off x="2238100" y="3530725"/>
            <a:ext cx="1186525" cy="1128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83"/>
          <p:cNvPicPr preferRelativeResize="0"/>
          <p:nvPr/>
        </p:nvPicPr>
        <p:blipFill rotWithShape="1">
          <a:blip r:embed="rId13">
            <a:alphaModFix/>
          </a:blip>
          <a:srcRect b="12418" l="25783" r="25870" t="10157"/>
          <a:stretch/>
        </p:blipFill>
        <p:spPr>
          <a:xfrm>
            <a:off x="3929575" y="3511463"/>
            <a:ext cx="1408850" cy="1167417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3"/>
          <p:cNvSpPr txBox="1"/>
          <p:nvPr/>
        </p:nvSpPr>
        <p:spPr>
          <a:xfrm>
            <a:off x="2939400" y="227125"/>
            <a:ext cx="32652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s-419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OTROS EJEMPLOS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38" name="Google Shape;13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84"/>
          <p:cNvSpPr txBox="1"/>
          <p:nvPr/>
        </p:nvSpPr>
        <p:spPr>
          <a:xfrm>
            <a:off x="1443000" y="2520825"/>
            <a:ext cx="625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latin typeface="Anton"/>
                <a:ea typeface="Anton"/>
                <a:cs typeface="Anton"/>
                <a:sym typeface="Anton"/>
              </a:rPr>
              <a:t>DETALLE DEL PRODUCTO </a:t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15" name="Google Shape;615;p84"/>
          <p:cNvSpPr txBox="1"/>
          <p:nvPr/>
        </p:nvSpPr>
        <p:spPr>
          <a:xfrm>
            <a:off x="938100" y="3708850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AutoNum type="arabicPeriod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 tu componente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ItemDetailContainer</a:t>
            </a: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con la misma premisa que ItemListContainer.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AutoNum type="arabicPeriod"/>
            </a:pPr>
            <a:r>
              <a:rPr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Luego, crea tu componente </a:t>
            </a:r>
            <a:r>
              <a:rPr b="1" lang="es-419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ItemDetail.js.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16" name="Google Shape;616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886224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2" name="Google Shape;622;p85"/>
          <p:cNvGraphicFramePr/>
          <p:nvPr/>
        </p:nvGraphicFramePr>
        <p:xfrm>
          <a:off x="153263" y="116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{F22F934A-EB11-43C6-A824-9FE182EBD7E9}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DETALLE DEL PRODUCTO - PUNTO 1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8253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s-419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último commit de tu repositorio en GitHub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ebe tener el nombre 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highlight>
                            <a:srgbClr val="A6FFCA"/>
                          </a:highlight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“Idea+Apellido”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4117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br>
                        <a:rPr b="1" lang="es-419" sz="200" u="none" cap="none" strike="noStrike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700" u="none" cap="none" strike="noStrike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7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s-419" sz="1700" u="none" cap="none" strike="noStrike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7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crea tu componente ItemDetailContainer, con la misma premisa que ItemListContainer.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Al iniciar utilizando un efecto de montaje, debe llamar a un async mock, utilizando lo visto en la clase anterior con Promise, que en 2 segundos le devuelva un 1 ítem, y lo guarde en un estado propio.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700" u="none" cap="none" strike="noStrike"/>
                        <a:t>&gt;&gt;Ejemplo inicial:</a:t>
                      </a:r>
                      <a:endParaRPr b="1" sz="17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 </a:t>
                      </a:r>
                      <a:r>
                        <a:rPr b="1"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getItem </a:t>
                      </a: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() =&gt; { /* Esta función debe retornar la promesa que resuelva con delay */ }</a:t>
                      </a:r>
                      <a:endParaRPr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function </a:t>
                      </a:r>
                      <a:r>
                        <a:rPr b="1"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ItemDetailContainer</a:t>
                      </a: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{</a:t>
                      </a:r>
                      <a:endParaRPr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Implementar mock invocando a getItem() y utilizando el resolver then</a:t>
                      </a:r>
                      <a:endParaRPr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return /* JSX que devuelva un </a:t>
                      </a:r>
                      <a:r>
                        <a:rPr b="1"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ItemDetail</a:t>
                      </a: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(punto 2) */</a:t>
                      </a:r>
                      <a:endParaRPr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sz="17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623" name="Google Shape;623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3537" y="125900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9" name="Google Shape;629;p86"/>
          <p:cNvGraphicFramePr/>
          <p:nvPr/>
        </p:nvGraphicFramePr>
        <p:xfrm>
          <a:off x="153263" y="11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{F22F934A-EB11-43C6-A824-9FE182EBD7E9}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DETALLE DEL PRODUCTO - PUNTO 2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8253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s-419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link al último commit de tu repositorio en GitHub.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D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ebe tener el nombre 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highlight>
                            <a:srgbClr val="A6FFCA"/>
                          </a:highlight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“Idea+Apellido”</a:t>
                      </a:r>
                      <a:r>
                        <a:rPr lang="es-419" sz="1600" u="none" cap="none" strike="noStrike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. 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4117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br>
                        <a:rPr b="1" lang="es-419" sz="200" u="none" cap="none" strike="noStrike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700" u="none" cap="none" strike="noStrike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s-419" sz="17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s-419" sz="1700" u="none" cap="none" strike="noStrike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s-419" sz="17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crea tu componente ItemDetail.js.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s-419" sz="1700" u="none" cap="none" strike="noStrike"/>
                        <a:t>&gt;&gt;</a:t>
                      </a:r>
                      <a:r>
                        <a:rPr b="1" lang="es-419" sz="1600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sz="1600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419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ItemDetail.js, que debe mostrar la vista de detalle de un ítem incluyendo su descripción, una foto y el precio.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700" u="none" cap="none" strike="noStrike"/>
                        <a:t>&gt;&gt;Ejemplo inicial:</a:t>
                      </a:r>
                      <a:endParaRPr b="1" sz="17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function ItemDetail({ item }) {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&lt;&gt;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…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// Desarrolla la vista de detalle expandida del producto con su imagen título, descripción y precio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...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&lt;/&gt;;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endParaRPr sz="1200">
                        <a:solidFill>
                          <a:srgbClr val="434343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419" sz="1200">
                          <a:solidFill>
                            <a:srgbClr val="43434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630" name="Google Shape;630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3537" y="989975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6" name="Google Shape;636;p87"/>
          <p:cNvGraphicFramePr/>
          <p:nvPr/>
        </p:nvGraphicFramePr>
        <p:xfrm>
          <a:off x="153263" y="11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{F22F934A-EB11-43C6-A824-9FE182EBD7E9}</a:tableStyleId>
              </a:tblPr>
              <a:tblGrid>
                <a:gridCol w="2945825"/>
                <a:gridCol w="3822275"/>
                <a:gridCol w="2069375"/>
              </a:tblGrid>
              <a:tr h="892950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i="1" lang="es-419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DETALLE DEL PRODUCTO - PUNTO 2</a:t>
                      </a:r>
                      <a:endParaRPr i="1" sz="24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7225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"/>
                        <a:buFont typeface="Arial"/>
                        <a:buNone/>
                      </a:pPr>
                      <a:br>
                        <a:rPr b="1" lang="es-419" sz="200">
                          <a:solidFill>
                            <a:srgbClr val="4D5156"/>
                          </a:solidFill>
                        </a:rPr>
                      </a:br>
                      <a:r>
                        <a:rPr b="1" lang="es-419" sz="17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Ejemplo:</a:t>
                      </a:r>
                      <a:endParaRPr b="1" sz="200">
                        <a:solidFill>
                          <a:srgbClr val="4D5156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25607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637" name="Google Shape;637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80937" y="114537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87"/>
          <p:cNvPicPr preferRelativeResize="0"/>
          <p:nvPr/>
        </p:nvPicPr>
        <p:blipFill rotWithShape="1">
          <a:blip r:embed="rId5">
            <a:alphaModFix/>
          </a:blip>
          <a:srcRect b="0" l="13240" r="5379" t="10442"/>
          <a:stretch/>
        </p:blipFill>
        <p:spPr>
          <a:xfrm>
            <a:off x="1190850" y="1145375"/>
            <a:ext cx="5676802" cy="3540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88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645" name="Google Shape;645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89"/>
          <p:cNvSpPr txBox="1"/>
          <p:nvPr/>
        </p:nvSpPr>
        <p:spPr>
          <a:xfrm>
            <a:off x="1260150" y="450163"/>
            <a:ext cx="6623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s-419" sz="4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¡DESCUENTO EXCLUSIVO!</a:t>
            </a:r>
            <a:endParaRPr i="1" sz="40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51" name="Google Shape;651;p89"/>
          <p:cNvSpPr/>
          <p:nvPr/>
        </p:nvSpPr>
        <p:spPr>
          <a:xfrm>
            <a:off x="3436038" y="4125438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419" sz="1800" u="sng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action="ppaction://hlinkshowjump?jump=nextslide"/>
              </a:rPr>
              <a:t>Quiero saber más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52" name="Google Shape;652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9375" y="1420184"/>
            <a:ext cx="3524260" cy="250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90"/>
          <p:cNvSpPr txBox="1"/>
          <p:nvPr/>
        </p:nvSpPr>
        <p:spPr>
          <a:xfrm>
            <a:off x="545550" y="1175400"/>
            <a:ext cx="80529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1" lang="es-419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¡Completa tu carrera y potencia tu desarrollo profesional! </a:t>
            </a:r>
            <a:endParaRPr i="1" sz="2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1" lang="es-419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Ingresando el cupón </a:t>
            </a:r>
            <a:r>
              <a:rPr b="1" i="1" lang="es-419" sz="2400">
                <a:solidFill>
                  <a:srgbClr val="E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CONTINUATUCARRERA</a:t>
            </a:r>
            <a:r>
              <a:rPr i="1" lang="es-419" sz="24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i="1" lang="es-419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tendrás un descuento para inscribirte en el próximo nivel. Puedes acceder directamente desde la plataforma, entrando en la sección </a:t>
            </a:r>
            <a:r>
              <a:rPr i="1" lang="es-419" sz="24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"Cursos y Carreras"</a:t>
            </a:r>
            <a:r>
              <a:rPr i="1" lang="es-419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b="0" i="0" sz="2400" u="none" cap="none" strike="noStrike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91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48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i="1" sz="48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63" name="Google Shape;663;p91"/>
          <p:cNvSpPr txBox="1"/>
          <p:nvPr/>
        </p:nvSpPr>
        <p:spPr>
          <a:xfrm>
            <a:off x="2180400" y="2623175"/>
            <a:ext cx="5231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Paradigmas de comunicación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HTTP / REST / Fetch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s-419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CORS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92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669" name="Google Shape;669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ctrTitle"/>
          </p:nvPr>
        </p:nvSpPr>
        <p:spPr>
          <a:xfrm>
            <a:off x="176575" y="199288"/>
            <a:ext cx="7552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1" lang="es-419" sz="2000">
                <a:latin typeface="Anton"/>
                <a:ea typeface="Anton"/>
                <a:cs typeface="Anton"/>
                <a:sym typeface="Anton"/>
              </a:rPr>
              <a:t>MAPA DE CONCEPTOS CLASE 7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4" name="Google Shape;14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31"/>
          <p:cNvCxnSpPr/>
          <p:nvPr/>
        </p:nvCxnSpPr>
        <p:spPr>
          <a:xfrm>
            <a:off x="1254539" y="1316294"/>
            <a:ext cx="0" cy="1030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47" name="Google Shape;147;p31"/>
          <p:cNvSpPr/>
          <p:nvPr/>
        </p:nvSpPr>
        <p:spPr>
          <a:xfrm>
            <a:off x="610349" y="2329077"/>
            <a:ext cx="1288500" cy="5448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Requests via http/s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8" name="Google Shape;148;p31"/>
          <p:cNvCxnSpPr/>
          <p:nvPr/>
        </p:nvCxnSpPr>
        <p:spPr>
          <a:xfrm>
            <a:off x="1852700" y="1054338"/>
            <a:ext cx="9582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49" name="Google Shape;149;p31"/>
          <p:cNvSpPr/>
          <p:nvPr/>
        </p:nvSpPr>
        <p:spPr>
          <a:xfrm>
            <a:off x="2788508" y="897459"/>
            <a:ext cx="13731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Modelo cliente-servidor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0" name="Google Shape;150;p31"/>
          <p:cNvCxnSpPr/>
          <p:nvPr/>
        </p:nvCxnSpPr>
        <p:spPr>
          <a:xfrm>
            <a:off x="1938714" y="1046918"/>
            <a:ext cx="849600" cy="38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1" name="Google Shape;151;p31"/>
          <p:cNvSpPr/>
          <p:nvPr/>
        </p:nvSpPr>
        <p:spPr>
          <a:xfrm>
            <a:off x="2788508" y="1288828"/>
            <a:ext cx="13731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2" name="Google Shape;152;p31"/>
          <p:cNvCxnSpPr/>
          <p:nvPr/>
        </p:nvCxnSpPr>
        <p:spPr>
          <a:xfrm>
            <a:off x="2342093" y="4179517"/>
            <a:ext cx="419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53" name="Google Shape;153;p31"/>
          <p:cNvCxnSpPr>
            <a:endCxn id="154" idx="1"/>
          </p:cNvCxnSpPr>
          <p:nvPr/>
        </p:nvCxnSpPr>
        <p:spPr>
          <a:xfrm>
            <a:off x="1934594" y="1046989"/>
            <a:ext cx="859500" cy="782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4" name="Google Shape;154;p31"/>
          <p:cNvSpPr/>
          <p:nvPr/>
        </p:nvSpPr>
        <p:spPr>
          <a:xfrm>
            <a:off x="2794094" y="1680289"/>
            <a:ext cx="13617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Polling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5" name="Google Shape;155;p31"/>
          <p:cNvCxnSpPr/>
          <p:nvPr/>
        </p:nvCxnSpPr>
        <p:spPr>
          <a:xfrm>
            <a:off x="1906998" y="2613767"/>
            <a:ext cx="8496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56" name="Google Shape;156;p31"/>
          <p:cNvSpPr/>
          <p:nvPr/>
        </p:nvSpPr>
        <p:spPr>
          <a:xfrm>
            <a:off x="2756792" y="2464307"/>
            <a:ext cx="13731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 y verb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7" name="Google Shape;157;p31"/>
          <p:cNvCxnSpPr/>
          <p:nvPr/>
        </p:nvCxnSpPr>
        <p:spPr>
          <a:xfrm>
            <a:off x="1906998" y="2613767"/>
            <a:ext cx="849600" cy="38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8" name="Google Shape;158;p31"/>
          <p:cNvSpPr/>
          <p:nvPr/>
        </p:nvSpPr>
        <p:spPr>
          <a:xfrm>
            <a:off x="2756792" y="2855677"/>
            <a:ext cx="13731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 params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9" name="Google Shape;159;p31"/>
          <p:cNvCxnSpPr>
            <a:endCxn id="160" idx="1"/>
          </p:cNvCxnSpPr>
          <p:nvPr/>
        </p:nvCxnSpPr>
        <p:spPr>
          <a:xfrm>
            <a:off x="1902879" y="2613837"/>
            <a:ext cx="859500" cy="782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60" name="Google Shape;160;p31"/>
          <p:cNvSpPr/>
          <p:nvPr/>
        </p:nvSpPr>
        <p:spPr>
          <a:xfrm>
            <a:off x="2762379" y="3247137"/>
            <a:ext cx="13617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 params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1" name="Google Shape;161;p31"/>
          <p:cNvCxnSpPr/>
          <p:nvPr/>
        </p:nvCxnSpPr>
        <p:spPr>
          <a:xfrm flipH="1" rot="-5400000">
            <a:off x="1965275" y="2993200"/>
            <a:ext cx="1169100" cy="422400"/>
          </a:xfrm>
          <a:prstGeom prst="bentConnector3">
            <a:avLst>
              <a:gd fmla="val 99386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62" name="Google Shape;162;p31"/>
          <p:cNvSpPr/>
          <p:nvPr/>
        </p:nvSpPr>
        <p:spPr>
          <a:xfrm>
            <a:off x="2762523" y="3638598"/>
            <a:ext cx="13617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Body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3" name="Google Shape;163;p31"/>
          <p:cNvCxnSpPr/>
          <p:nvPr/>
        </p:nvCxnSpPr>
        <p:spPr>
          <a:xfrm>
            <a:off x="2342093" y="3369709"/>
            <a:ext cx="0" cy="1211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" name="Google Shape;164;p31"/>
          <p:cNvCxnSpPr/>
          <p:nvPr/>
        </p:nvCxnSpPr>
        <p:spPr>
          <a:xfrm>
            <a:off x="2342093" y="4574074"/>
            <a:ext cx="419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65" name="Google Shape;165;p31"/>
          <p:cNvSpPr/>
          <p:nvPr/>
        </p:nvSpPr>
        <p:spPr>
          <a:xfrm>
            <a:off x="2768242" y="4030058"/>
            <a:ext cx="13617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Headers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2768242" y="4398982"/>
            <a:ext cx="1361700" cy="298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Fetch</a:t>
            </a:r>
            <a:endParaRPr b="0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610360" y="771625"/>
            <a:ext cx="1288500" cy="5448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419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Paradigmas de intercambio de </a:t>
            </a:r>
            <a:r>
              <a:rPr b="0" i="0" lang="es-419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información</a:t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/>
          <p:nvPr/>
        </p:nvSpPr>
        <p:spPr>
          <a:xfrm>
            <a:off x="3647250" y="1163625"/>
            <a:ext cx="2157900" cy="3138600"/>
          </a:xfrm>
          <a:prstGeom prst="rect">
            <a:avLst/>
          </a:prstGeom>
          <a:noFill/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/>
          <p:nvPr/>
        </p:nvSpPr>
        <p:spPr>
          <a:xfrm>
            <a:off x="37786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2"/>
          <p:cNvSpPr txBox="1"/>
          <p:nvPr/>
        </p:nvSpPr>
        <p:spPr>
          <a:xfrm>
            <a:off x="39193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6" name="Google Shape;176;p32"/>
          <p:cNvSpPr txBox="1"/>
          <p:nvPr/>
        </p:nvSpPr>
        <p:spPr>
          <a:xfrm>
            <a:off x="37611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Consumiendo API's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77" name="Google Shape;177;p32"/>
          <p:cNvCxnSpPr/>
          <p:nvPr/>
        </p:nvCxnSpPr>
        <p:spPr>
          <a:xfrm>
            <a:off x="37611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8" name="Google Shape;178;p32"/>
          <p:cNvCxnSpPr/>
          <p:nvPr/>
        </p:nvCxnSpPr>
        <p:spPr>
          <a:xfrm>
            <a:off x="37611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32"/>
          <p:cNvCxnSpPr/>
          <p:nvPr/>
        </p:nvCxnSpPr>
        <p:spPr>
          <a:xfrm>
            <a:off x="37611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" name="Google Shape;180;p32"/>
          <p:cNvCxnSpPr/>
          <p:nvPr/>
        </p:nvCxnSpPr>
        <p:spPr>
          <a:xfrm>
            <a:off x="37611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1" name="Google Shape;18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/>
          <p:cNvSpPr/>
          <p:nvPr/>
        </p:nvSpPr>
        <p:spPr>
          <a:xfrm>
            <a:off x="120890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2"/>
          <p:cNvSpPr/>
          <p:nvPr/>
        </p:nvSpPr>
        <p:spPr>
          <a:xfrm>
            <a:off x="1395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2"/>
          <p:cNvSpPr txBox="1"/>
          <p:nvPr/>
        </p:nvSpPr>
        <p:spPr>
          <a:xfrm>
            <a:off x="1535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32"/>
          <p:cNvSpPr txBox="1"/>
          <p:nvPr/>
        </p:nvSpPr>
        <p:spPr>
          <a:xfrm>
            <a:off x="1377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Promises, asincronía y MAP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86" name="Google Shape;186;p32"/>
          <p:cNvCxnSpPr/>
          <p:nvPr/>
        </p:nvCxnSpPr>
        <p:spPr>
          <a:xfrm>
            <a:off x="1377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32"/>
          <p:cNvCxnSpPr/>
          <p:nvPr/>
        </p:nvCxnSpPr>
        <p:spPr>
          <a:xfrm>
            <a:off x="1377600" y="28780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" name="Google Shape;188;p32"/>
          <p:cNvCxnSpPr/>
          <p:nvPr/>
        </p:nvCxnSpPr>
        <p:spPr>
          <a:xfrm>
            <a:off x="1377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" name="Google Shape;189;p32"/>
          <p:cNvCxnSpPr/>
          <p:nvPr/>
        </p:nvCxnSpPr>
        <p:spPr>
          <a:xfrm>
            <a:off x="1377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0" name="Google Shape;190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6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2"/>
          <p:cNvSpPr/>
          <p:nvPr/>
        </p:nvSpPr>
        <p:spPr>
          <a:xfrm>
            <a:off x="6010350" y="1163625"/>
            <a:ext cx="2157900" cy="3138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2"/>
          <p:cNvSpPr/>
          <p:nvPr/>
        </p:nvSpPr>
        <p:spPr>
          <a:xfrm>
            <a:off x="6162175" y="1333050"/>
            <a:ext cx="1819800" cy="330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2"/>
          <p:cNvSpPr txBox="1"/>
          <p:nvPr/>
        </p:nvSpPr>
        <p:spPr>
          <a:xfrm>
            <a:off x="6302858" y="1305800"/>
            <a:ext cx="1234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 </a:t>
            </a:r>
            <a:r>
              <a:rPr lang="es-419"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6144625" y="1758000"/>
            <a:ext cx="18549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Routing y Navegación</a:t>
            </a:r>
            <a:endParaRPr b="1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5" name="Google Shape;195;p32"/>
          <p:cNvCxnSpPr/>
          <p:nvPr/>
        </p:nvCxnSpPr>
        <p:spPr>
          <a:xfrm>
            <a:off x="6144600" y="2446275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6" name="Google Shape;196;p32"/>
          <p:cNvCxnSpPr/>
          <p:nvPr/>
        </p:nvCxnSpPr>
        <p:spPr>
          <a:xfrm>
            <a:off x="6144600" y="2928356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7" name="Google Shape;197;p32"/>
          <p:cNvCxnSpPr/>
          <p:nvPr/>
        </p:nvCxnSpPr>
        <p:spPr>
          <a:xfrm>
            <a:off x="6144600" y="3843832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8" name="Google Shape;198;p32"/>
          <p:cNvCxnSpPr/>
          <p:nvPr/>
        </p:nvCxnSpPr>
        <p:spPr>
          <a:xfrm>
            <a:off x="6144600" y="3380081"/>
            <a:ext cx="18549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9" name="Google Shape;199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250" y="1391289"/>
            <a:ext cx="196500" cy="1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 txBox="1"/>
          <p:nvPr/>
        </p:nvSpPr>
        <p:spPr>
          <a:xfrm>
            <a:off x="1398000" y="2136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s-419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CRONOGRAMA DEL CURSO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16945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2" name="Google Shape;202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33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056750" y="252040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4" name="Google Shape;204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35553" y="247265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/>
        </p:nvSpPr>
        <p:spPr>
          <a:xfrm>
            <a:off x="6465800" y="2552250"/>
            <a:ext cx="13161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EJEMPLOS EN VIVO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4603" y="2504500"/>
            <a:ext cx="365625" cy="3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/>
          <p:nvPr/>
        </p:nvSpPr>
        <p:spPr>
          <a:xfrm>
            <a:off x="1717988" y="3417725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CATÁLOGO CON MAPS Y PROMISES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8" name="Google Shape;208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08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2"/>
          <p:cNvSpPr txBox="1"/>
          <p:nvPr/>
        </p:nvSpPr>
        <p:spPr>
          <a:xfrm>
            <a:off x="17173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MOCK ASYNC SERVICE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0" name="Google Shape;210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113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 txBox="1"/>
          <p:nvPr/>
        </p:nvSpPr>
        <p:spPr>
          <a:xfrm>
            <a:off x="40795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FETCH API-CALL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735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4079588" y="3470200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s-419" sz="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DETALLE DE PRODUCTO A Y B</a:t>
            </a:r>
            <a:endParaRPr sz="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4" name="Google Shape;214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3038" y="3477113"/>
            <a:ext cx="307150" cy="3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2"/>
          <p:cNvSpPr txBox="1"/>
          <p:nvPr/>
        </p:nvSpPr>
        <p:spPr>
          <a:xfrm>
            <a:off x="6517988" y="2987888"/>
            <a:ext cx="1389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AGREGAR UN ROUTER A TU APP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6" name="Google Shape;216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1988" y="2992637"/>
            <a:ext cx="306000" cy="3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2"/>
          <p:cNvSpPr txBox="1"/>
          <p:nvPr/>
        </p:nvSpPr>
        <p:spPr>
          <a:xfrm>
            <a:off x="6584325" y="3477675"/>
            <a:ext cx="1467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419" sz="700">
                <a:latin typeface="Helvetica Neue"/>
                <a:ea typeface="Helvetica Neue"/>
                <a:cs typeface="Helvetica Neue"/>
                <a:sym typeface="Helvetica Neue"/>
              </a:rPr>
              <a:t>PRIMERA ENTREGA DEL PROYECTO FINAL</a:t>
            </a:r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8" name="Google Shape;218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32950" y="3448712"/>
            <a:ext cx="306000" cy="3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/>
        </p:nvSpPr>
        <p:spPr>
          <a:xfrm>
            <a:off x="1616850" y="1493100"/>
            <a:ext cx="59103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PARADIGMAS DE INTERCAMBIO DE INFORMACIÓN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